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9" r:id="rId3"/>
    <p:sldId id="280" r:id="rId4"/>
    <p:sldId id="281" r:id="rId5"/>
    <p:sldId id="282" r:id="rId6"/>
    <p:sldId id="278" r:id="rId7"/>
    <p:sldId id="277" r:id="rId8"/>
    <p:sldId id="276" r:id="rId9"/>
    <p:sldId id="275" r:id="rId10"/>
    <p:sldId id="271" r:id="rId11"/>
    <p:sldId id="283" r:id="rId12"/>
    <p:sldId id="284" r:id="rId1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2005" autoAdjust="0"/>
  </p:normalViewPr>
  <p:slideViewPr>
    <p:cSldViewPr snapToGrid="0">
      <p:cViewPr varScale="1">
        <p:scale>
          <a:sx n="84" d="100"/>
          <a:sy n="84" d="100"/>
        </p:scale>
        <p:origin x="-7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19FB2-3AAB-4D03-B13A-2960828C78E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32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0C674-7DFC-42FE-B9CD-82963CDB1557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846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6456F-F47D-4F25-8053-2A695DA0CA7D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003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C7379-69CC-4837-9905-BEBA22830C8A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616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B8B7E-8AEE-4F10-BFEE-C999AD004D36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395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8F3F9-58BC-440B-B37B-805B9055EF92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441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A53AF-48EA-489D-8260-9DCAB666386A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401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D02AE-B9A4-47BD-AF8E-97E16144138B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531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0FD78B-DB02-4362-BCDC-98A55456977C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61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16976-5D93-46E4-A98A-FAD63E4D0EA8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60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9F4F5-F4D2-4D2A-AB60-88D37ADCB869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02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BC6CE-6D1E-47E5-8859-F31AC5380EB2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45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4E7C4-4DA4-404D-9965-B13F2DD7D8BF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18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FB7AA-4A53-424F-AD41-70827B6504BA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45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84882-FB12-4BC8-9960-9AD8104D7FAE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61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1BD23-6E54-4D9D-AD88-A2813C73CC25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81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1A834-4F3C-4AF9-9C74-05EC35A0F292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73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F1133-3259-4C45-BABA-5B62D9C6F78D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8ED5C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8ED5C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334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10800000" flipV="1">
            <a:off x="485423" y="225778"/>
            <a:ext cx="10913533" cy="736600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effectLst/>
              </a:rPr>
              <a:t> </a:t>
            </a: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r>
              <a:rPr lang="fr-FR" sz="3600" b="1" dirty="0" smtClean="0">
                <a:effectLst/>
                <a:latin typeface="Century Gothic" panose="020B0502020202020204" pitchFamily="34" charset="0"/>
              </a:rPr>
              <a:t>LA</a:t>
            </a:r>
            <a:r>
              <a:rPr lang="fr-FR" sz="3600" b="1" dirty="0">
                <a:effectLst/>
                <a:latin typeface="Century Gothic" panose="020B0502020202020204" pitchFamily="34" charset="0"/>
              </a:rPr>
              <a:t> </a:t>
            </a:r>
            <a:r>
              <a:rPr lang="fr-FR" sz="3600" b="1" dirty="0" smtClean="0">
                <a:effectLst/>
                <a:latin typeface="Century Gothic" panose="020B0502020202020204" pitchFamily="34" charset="0"/>
              </a:rPr>
              <a:t>RESPONSABILITE </a:t>
            </a:r>
            <a:r>
              <a:rPr lang="fr-FR" sz="3600" b="1" dirty="0">
                <a:effectLst/>
                <a:latin typeface="Century Gothic" panose="020B0502020202020204" pitchFamily="34" charset="0"/>
              </a:rPr>
              <a:t>JURIDIQUE</a:t>
            </a:r>
            <a:r>
              <a:rPr lang="fr-FR" sz="3600" dirty="0">
                <a:effectLst/>
                <a:latin typeface="Century Gothic" panose="020B0502020202020204" pitchFamily="34" charset="0"/>
              </a:rPr>
              <a:t/>
            </a:r>
            <a:br>
              <a:rPr lang="fr-FR" sz="3600" dirty="0">
                <a:effectLst/>
                <a:latin typeface="Century Gothic" panose="020B0502020202020204" pitchFamily="34" charset="0"/>
              </a:rPr>
            </a:br>
            <a:r>
              <a:rPr lang="fr-FR" sz="3600" b="1" dirty="0">
                <a:effectLst/>
                <a:latin typeface="Century Gothic" panose="020B0502020202020204" pitchFamily="34" charset="0"/>
              </a:rPr>
              <a:t>    DES ACCOMPAGNANTS DES ELEVES EN SITUATION DE HANDICAP</a:t>
            </a:r>
            <a:r>
              <a:rPr lang="fr-FR" sz="3600" dirty="0">
                <a:effectLst/>
                <a:latin typeface="Century Gothic" panose="020B0502020202020204" pitchFamily="34" charset="0"/>
              </a:rPr>
              <a:t/>
            </a:r>
            <a:br>
              <a:rPr lang="fr-FR" sz="3600" dirty="0">
                <a:effectLst/>
                <a:latin typeface="Century Gothic" panose="020B0502020202020204" pitchFamily="34" charset="0"/>
              </a:rPr>
            </a:br>
            <a:r>
              <a:rPr lang="fr-FR" sz="3600" b="1" dirty="0" smtClean="0">
                <a:effectLst/>
                <a:latin typeface="Century Gothic" panose="020B0502020202020204" pitchFamily="34" charset="0"/>
              </a:rPr>
              <a:t>(</a:t>
            </a:r>
            <a:r>
              <a:rPr lang="fr-FR" sz="3600" b="1" dirty="0">
                <a:effectLst/>
                <a:latin typeface="Century Gothic" panose="020B0502020202020204" pitchFamily="34" charset="0"/>
              </a:rPr>
              <a:t>AESH</a:t>
            </a:r>
            <a:r>
              <a:rPr lang="fr-FR" sz="3600" b="1" dirty="0" smtClean="0">
                <a:effectLst/>
                <a:latin typeface="Century Gothic" panose="020B0502020202020204" pitchFamily="34" charset="0"/>
              </a:rPr>
              <a:t>)</a:t>
            </a:r>
            <a:r>
              <a:rPr lang="fr-FR" sz="3600" dirty="0" smtClean="0">
                <a:effectLst/>
                <a:latin typeface="Century Gothic" panose="020B0502020202020204" pitchFamily="34" charset="0"/>
              </a:rPr>
              <a:t/>
            </a:r>
            <a:br>
              <a:rPr lang="fr-FR" sz="3600" dirty="0" smtClean="0">
                <a:effectLst/>
                <a:latin typeface="Century Gothic" panose="020B0502020202020204" pitchFamily="34" charset="0"/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10800000" flipV="1">
            <a:off x="1744133" y="3886198"/>
            <a:ext cx="9144000" cy="2209801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2000" dirty="0" smtClean="0"/>
              <a:t>Formation du 18 janvier 2017</a:t>
            </a:r>
          </a:p>
          <a:p>
            <a:pPr algn="ctr"/>
            <a:endParaRPr lang="fr-FR" sz="2000" dirty="0" smtClean="0"/>
          </a:p>
          <a:p>
            <a:pPr algn="ctr"/>
            <a:endParaRPr lang="fr-FR" sz="2000" dirty="0" smtClean="0"/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                                                                         		     </a:t>
            </a:r>
            <a:r>
              <a:rPr lang="fr-FR" sz="1100" dirty="0" smtClean="0"/>
              <a:t>Formatrice : Laurence BEURIER - Juriste</a:t>
            </a:r>
          </a:p>
          <a:p>
            <a:pPr algn="ctr"/>
            <a:r>
              <a:rPr lang="fr-FR" sz="1100" dirty="0" smtClean="0"/>
              <a:t>                                                                                                                                                                     		               laurence.beurier@ac-besancon.fr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9208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</a:rPr>
              <a:t>Une élève de grande section handicapée moteur vient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d’être équipée 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</a:rPr>
              <a:t>d’un fauteuil électrique. </a:t>
            </a:r>
          </a:p>
          <a:p>
            <a:pPr>
              <a:spcAft>
                <a:spcPts val="0"/>
              </a:spcAft>
            </a:pP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</a:rPr>
              <a:t>C’est la fin de la récréation. Elle reste seule dans la cour. </a:t>
            </a:r>
          </a:p>
          <a:p>
            <a:endParaRPr lang="fr-FR" dirty="0"/>
          </a:p>
        </p:txBody>
      </p:sp>
      <p:pic>
        <p:nvPicPr>
          <p:cNvPr id="5" name="Picture 2" descr="Elève handicapé, si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213" y="2265219"/>
            <a:ext cx="46767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2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78186" y="2519127"/>
            <a:ext cx="4120175" cy="3811588"/>
          </a:xfrm>
        </p:spPr>
        <p:txBody>
          <a:bodyPr/>
          <a:lstStyle/>
          <a:p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</a:rPr>
              <a:t>Un élève handicapé descend brusquement sur la chaussée lors d’une sortie scolaire. </a:t>
            </a:r>
          </a:p>
          <a:p>
            <a:endParaRPr lang="fr-FR" dirty="0"/>
          </a:p>
        </p:txBody>
      </p:sp>
      <p:pic>
        <p:nvPicPr>
          <p:cNvPr id="5" name="il_fi" descr="Afficher l'image d'origin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" r="9478"/>
          <a:stretch>
            <a:fillRect/>
          </a:stretch>
        </p:blipFill>
        <p:spPr bwMode="auto">
          <a:xfrm>
            <a:off x="5404918" y="1557196"/>
            <a:ext cx="5228883" cy="369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97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557804"/>
              </p:ext>
            </p:extLst>
          </p:nvPr>
        </p:nvGraphicFramePr>
        <p:xfrm>
          <a:off x="742385" y="1675880"/>
          <a:ext cx="10151792" cy="3010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5896">
                  <a:extLst>
                    <a:ext uri="{9D8B030D-6E8A-4147-A177-3AD203B41FA5}">
                      <a16:colId xmlns:a16="http://schemas.microsoft.com/office/drawing/2014/main" xmlns="" val="119481568"/>
                    </a:ext>
                  </a:extLst>
                </a:gridCol>
                <a:gridCol w="5075896">
                  <a:extLst>
                    <a:ext uri="{9D8B030D-6E8A-4147-A177-3AD203B41FA5}">
                      <a16:colId xmlns:a16="http://schemas.microsoft.com/office/drawing/2014/main" xmlns="" val="215685764"/>
                    </a:ext>
                  </a:extLst>
                </a:gridCol>
              </a:tblGrid>
              <a:tr h="2043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Liberté d'opinion politique, syndicale, philosophique ou religieuse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Droit de grève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Droit syndical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Droit de participation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Rémunération après service fait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Droit </a:t>
                      </a:r>
                      <a:r>
                        <a:rPr lang="fr-F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la protection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Obligation de discrétion professionnelle d'information au public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Obligation d'effectuer les tâches confiées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Obligation </a:t>
                      </a:r>
                      <a:r>
                        <a:rPr lang="fr-F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d'obéissance hiérarchique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F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Obligation de réserve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679177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0534" y="401602"/>
            <a:ext cx="119941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rgbClr val="D9D9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DROITS ET OBLIGATIONS DES AGENTS PUBLICS</a:t>
            </a:r>
            <a:endParaRPr kumimoji="0" lang="fr-FR" alt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rgbClr val="D9D9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(Loi du n° 83-634 du 13 juillet 1983)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8345" y="4923067"/>
            <a:ext cx="761396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lt1"/>
                </a:solidFill>
              </a:rPr>
              <a:t>Secret professionnel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lt1"/>
                </a:solidFill>
              </a:rPr>
              <a:t>Régime du cumul d'activités dans la fonction publique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                   Focus </a:t>
            </a:r>
            <a:r>
              <a:rPr lang="fr-FR" dirty="0"/>
              <a:t>sur le secret professionnel et le régime du cumul d’activité</a:t>
            </a:r>
          </a:p>
        </p:txBody>
      </p:sp>
    </p:spTree>
    <p:extLst>
      <p:ext uri="{BB962C8B-B14F-4D97-AF65-F5344CB8AC3E}">
        <p14:creationId xmlns:p14="http://schemas.microsoft.com/office/powerpoint/2010/main" val="975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649413" y="-55562"/>
            <a:ext cx="8893175" cy="7215197"/>
            <a:chOff x="1039" y="-35"/>
            <a:chExt cx="5602" cy="454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39" y="118"/>
              <a:ext cx="5602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658" y="-35"/>
              <a:ext cx="2440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4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LA RESPONSABILITE CIVILE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5013" y="-35"/>
              <a:ext cx="147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4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039" y="206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039" y="324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039" y="443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322" y="443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605" y="443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887" y="443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170" y="443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039" y="560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322" y="560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1605" y="560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887" y="560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2170" y="560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2453" y="560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736" y="560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1039" y="629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322" y="629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605" y="629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1887" y="629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2170" y="629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453" y="629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736" y="629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3019" y="629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039" y="737"/>
              <a:ext cx="53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           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503" y="73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840" y="1221"/>
              <a:ext cx="9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Fait générateur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466" y="73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2736" y="76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3019" y="769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3301" y="769"/>
              <a:ext cx="101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3355" y="1147"/>
              <a:ext cx="832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Lien de causalité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4141" y="769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4150" y="769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4433" y="769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4716" y="76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4716" y="1221"/>
              <a:ext cx="67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Dommage</a:t>
              </a:r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5621" y="752"/>
              <a:ext cx="9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1039" y="894"/>
              <a:ext cx="9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1039" y="1032"/>
              <a:ext cx="9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1039" y="1170"/>
              <a:ext cx="9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1039" y="1308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1039" y="1425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1532" y="1688"/>
              <a:ext cx="85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Responsable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2397" y="1575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2453" y="1575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2736" y="1575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3019" y="1575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3301" y="1575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3584" y="1575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3867" y="1575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4150" y="1575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4433" y="1575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4716" y="1575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4998" y="1669"/>
              <a:ext cx="11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L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5055" y="1669"/>
              <a:ext cx="183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a 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5175" y="1669"/>
              <a:ext cx="5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Victime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5647" y="1558"/>
              <a:ext cx="9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1605" y="1700"/>
              <a:ext cx="9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1605" y="1839"/>
              <a:ext cx="9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1605" y="1976"/>
              <a:ext cx="9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1605" y="2114"/>
              <a:ext cx="9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1605" y="2251"/>
              <a:ext cx="9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1605" y="2389"/>
              <a:ext cx="9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1605" y="2527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1039" y="2645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1039" y="2760"/>
              <a:ext cx="289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C’est l’obligation légale pour toute personne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3862" y="2760"/>
              <a:ext cx="233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de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4032" y="2763"/>
              <a:ext cx="99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4068" y="2763"/>
              <a:ext cx="621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REPARER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4625" y="2760"/>
              <a:ext cx="175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les dommages causés par :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6321" y="2760"/>
              <a:ext cx="9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1039" y="2920"/>
              <a:ext cx="99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80"/>
            <p:cNvSpPr>
              <a:spLocks noChangeArrowheads="1"/>
            </p:cNvSpPr>
            <p:nvPr/>
          </p:nvSpPr>
          <p:spPr bwMode="auto">
            <a:xfrm>
              <a:off x="1039" y="3078"/>
              <a:ext cx="99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81"/>
            <p:cNvSpPr>
              <a:spLocks noChangeArrowheads="1"/>
            </p:cNvSpPr>
            <p:nvPr/>
          </p:nvSpPr>
          <p:spPr bwMode="auto">
            <a:xfrm>
              <a:off x="1322" y="3075"/>
              <a:ext cx="10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-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82"/>
            <p:cNvSpPr>
              <a:spLocks noChangeArrowheads="1"/>
            </p:cNvSpPr>
            <p:nvPr/>
          </p:nvSpPr>
          <p:spPr bwMode="auto">
            <a:xfrm>
              <a:off x="1364" y="3075"/>
              <a:ext cx="9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1399" y="3075"/>
              <a:ext cx="113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ses propres actes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2466" y="3075"/>
              <a:ext cx="9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,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2502" y="3075"/>
              <a:ext cx="9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1322" y="3231"/>
              <a:ext cx="10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-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1364" y="3231"/>
              <a:ext cx="9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1399" y="3231"/>
              <a:ext cx="1293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les faits des </a:t>
              </a:r>
              <a:r>
                <a:rPr kumimoji="0" lang="fr-FR" altLang="fr-FR" sz="1600" b="0" i="0" u="none" strike="noStrike" cap="none" normalizeH="0" baseline="0" dirty="0" err="1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personn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2628" y="3231"/>
              <a:ext cx="14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e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90"/>
            <p:cNvSpPr>
              <a:spLocks noChangeArrowheads="1"/>
            </p:cNvSpPr>
            <p:nvPr/>
          </p:nvSpPr>
          <p:spPr bwMode="auto">
            <a:xfrm>
              <a:off x="2710" y="3231"/>
              <a:ext cx="158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s dont elle doit répondre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4232" y="3231"/>
              <a:ext cx="9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,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4268" y="3231"/>
              <a:ext cx="9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93"/>
            <p:cNvSpPr>
              <a:spLocks noChangeArrowheads="1"/>
            </p:cNvSpPr>
            <p:nvPr/>
          </p:nvSpPr>
          <p:spPr bwMode="auto">
            <a:xfrm>
              <a:off x="1322" y="3389"/>
              <a:ext cx="10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-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1364" y="3389"/>
              <a:ext cx="9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1399" y="3389"/>
              <a:ext cx="372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les faits des choses ou des animaux qu’elle a sous sa garde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5053" y="3389"/>
              <a:ext cx="9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.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5088" y="3389"/>
              <a:ext cx="9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1322" y="3546"/>
              <a:ext cx="9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1322" y="3704"/>
              <a:ext cx="7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1039" y="3825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1039" y="3943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D9D9D9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2930" y="1255"/>
              <a:ext cx="1735" cy="87"/>
            </a:xfrm>
            <a:custGeom>
              <a:avLst/>
              <a:gdLst>
                <a:gd name="T0" fmla="*/ 1301 w 1735"/>
                <a:gd name="T1" fmla="*/ 0 h 29"/>
                <a:gd name="T2" fmla="*/ 1301 w 1735"/>
                <a:gd name="T3" fmla="*/ 7 h 29"/>
                <a:gd name="T4" fmla="*/ 0 w 1735"/>
                <a:gd name="T5" fmla="*/ 7 h 29"/>
                <a:gd name="T6" fmla="*/ 0 w 1735"/>
                <a:gd name="T7" fmla="*/ 22 h 29"/>
                <a:gd name="T8" fmla="*/ 1301 w 1735"/>
                <a:gd name="T9" fmla="*/ 22 h 29"/>
                <a:gd name="T10" fmla="*/ 1301 w 1735"/>
                <a:gd name="T11" fmla="*/ 29 h 29"/>
                <a:gd name="T12" fmla="*/ 1735 w 1735"/>
                <a:gd name="T13" fmla="*/ 15 h 29"/>
                <a:gd name="T14" fmla="*/ 1301 w 1735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5" h="29">
                  <a:moveTo>
                    <a:pt x="1301" y="0"/>
                  </a:moveTo>
                  <a:lnTo>
                    <a:pt x="1301" y="7"/>
                  </a:lnTo>
                  <a:lnTo>
                    <a:pt x="0" y="7"/>
                  </a:lnTo>
                  <a:lnTo>
                    <a:pt x="0" y="22"/>
                  </a:lnTo>
                  <a:lnTo>
                    <a:pt x="1301" y="22"/>
                  </a:lnTo>
                  <a:lnTo>
                    <a:pt x="1301" y="29"/>
                  </a:lnTo>
                  <a:lnTo>
                    <a:pt x="1735" y="15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129" name="Picture 10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" y="1913"/>
              <a:ext cx="791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Freeform 106"/>
            <p:cNvSpPr>
              <a:spLocks noEditPoints="1"/>
            </p:cNvSpPr>
            <p:nvPr/>
          </p:nvSpPr>
          <p:spPr bwMode="auto">
            <a:xfrm>
              <a:off x="2908" y="2164"/>
              <a:ext cx="1294" cy="48"/>
            </a:xfrm>
            <a:custGeom>
              <a:avLst/>
              <a:gdLst>
                <a:gd name="T0" fmla="*/ 40 w 1294"/>
                <a:gd name="T1" fmla="*/ 20 h 48"/>
                <a:gd name="T2" fmla="*/ 1254 w 1294"/>
                <a:gd name="T3" fmla="*/ 20 h 48"/>
                <a:gd name="T4" fmla="*/ 1254 w 1294"/>
                <a:gd name="T5" fmla="*/ 28 h 48"/>
                <a:gd name="T6" fmla="*/ 40 w 1294"/>
                <a:gd name="T7" fmla="*/ 28 h 48"/>
                <a:gd name="T8" fmla="*/ 40 w 1294"/>
                <a:gd name="T9" fmla="*/ 20 h 48"/>
                <a:gd name="T10" fmla="*/ 48 w 1294"/>
                <a:gd name="T11" fmla="*/ 48 h 48"/>
                <a:gd name="T12" fmla="*/ 0 w 1294"/>
                <a:gd name="T13" fmla="*/ 24 h 48"/>
                <a:gd name="T14" fmla="*/ 48 w 1294"/>
                <a:gd name="T15" fmla="*/ 0 h 48"/>
                <a:gd name="T16" fmla="*/ 48 w 1294"/>
                <a:gd name="T17" fmla="*/ 48 h 48"/>
                <a:gd name="T18" fmla="*/ 1246 w 1294"/>
                <a:gd name="T19" fmla="*/ 0 h 48"/>
                <a:gd name="T20" fmla="*/ 1294 w 1294"/>
                <a:gd name="T21" fmla="*/ 24 h 48"/>
                <a:gd name="T22" fmla="*/ 1246 w 1294"/>
                <a:gd name="T23" fmla="*/ 48 h 48"/>
                <a:gd name="T24" fmla="*/ 1246 w 1294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4" h="48">
                  <a:moveTo>
                    <a:pt x="40" y="20"/>
                  </a:moveTo>
                  <a:lnTo>
                    <a:pt x="1254" y="20"/>
                  </a:lnTo>
                  <a:lnTo>
                    <a:pt x="1254" y="28"/>
                  </a:lnTo>
                  <a:lnTo>
                    <a:pt x="40" y="28"/>
                  </a:lnTo>
                  <a:lnTo>
                    <a:pt x="40" y="20"/>
                  </a:lnTo>
                  <a:close/>
                  <a:moveTo>
                    <a:pt x="48" y="48"/>
                  </a:moveTo>
                  <a:lnTo>
                    <a:pt x="0" y="24"/>
                  </a:lnTo>
                  <a:lnTo>
                    <a:pt x="48" y="0"/>
                  </a:lnTo>
                  <a:lnTo>
                    <a:pt x="48" y="48"/>
                  </a:lnTo>
                  <a:close/>
                  <a:moveTo>
                    <a:pt x="1246" y="0"/>
                  </a:moveTo>
                  <a:lnTo>
                    <a:pt x="1294" y="24"/>
                  </a:lnTo>
                  <a:lnTo>
                    <a:pt x="1246" y="48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131" name="Picture 1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" y="1913"/>
              <a:ext cx="791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4" name="Group 110"/>
            <p:cNvGrpSpPr>
              <a:grpSpLocks/>
            </p:cNvGrpSpPr>
            <p:nvPr/>
          </p:nvGrpSpPr>
          <p:grpSpPr bwMode="auto">
            <a:xfrm>
              <a:off x="3052" y="3934"/>
              <a:ext cx="1582" cy="433"/>
              <a:chOff x="3052" y="3934"/>
              <a:chExt cx="1582" cy="433"/>
            </a:xfrm>
          </p:grpSpPr>
          <p:sp>
            <p:nvSpPr>
              <p:cNvPr id="109" name="Oval 108"/>
              <p:cNvSpPr>
                <a:spLocks noChangeArrowheads="1"/>
              </p:cNvSpPr>
              <p:nvPr/>
            </p:nvSpPr>
            <p:spPr bwMode="auto">
              <a:xfrm>
                <a:off x="3052" y="3934"/>
                <a:ext cx="1582" cy="43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Oval 109"/>
              <p:cNvSpPr>
                <a:spLocks noChangeArrowheads="1"/>
              </p:cNvSpPr>
              <p:nvPr/>
            </p:nvSpPr>
            <p:spPr bwMode="auto">
              <a:xfrm>
                <a:off x="3052" y="3934"/>
                <a:ext cx="1582" cy="43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05" name="Rectangle 111"/>
            <p:cNvSpPr>
              <a:spLocks noChangeArrowheads="1"/>
            </p:cNvSpPr>
            <p:nvPr/>
          </p:nvSpPr>
          <p:spPr bwMode="auto">
            <a:xfrm>
              <a:off x="3387" y="4027"/>
              <a:ext cx="96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Articles 1382 à 1386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112"/>
            <p:cNvSpPr>
              <a:spLocks noChangeArrowheads="1"/>
            </p:cNvSpPr>
            <p:nvPr/>
          </p:nvSpPr>
          <p:spPr bwMode="auto">
            <a:xfrm>
              <a:off x="4301" y="4027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113"/>
            <p:cNvSpPr>
              <a:spLocks noChangeArrowheads="1"/>
            </p:cNvSpPr>
            <p:nvPr/>
          </p:nvSpPr>
          <p:spPr bwMode="auto">
            <a:xfrm>
              <a:off x="3541" y="4139"/>
              <a:ext cx="652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du code civil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114"/>
            <p:cNvSpPr>
              <a:spLocks noChangeArrowheads="1"/>
            </p:cNvSpPr>
            <p:nvPr/>
          </p:nvSpPr>
          <p:spPr bwMode="auto">
            <a:xfrm>
              <a:off x="4147" y="4139"/>
              <a:ext cx="7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5" name="Rectangle 31"/>
          <p:cNvSpPr>
            <a:spLocks noChangeArrowheads="1"/>
          </p:cNvSpPr>
          <p:nvPr/>
        </p:nvSpPr>
        <p:spPr bwMode="auto">
          <a:xfrm>
            <a:off x="1162943" y="789077"/>
            <a:ext cx="13849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D9D9D9"/>
                </a:solidFill>
                <a:effectLst/>
                <a:latin typeface="Century Gothic" pitchFamily="34" charset="0"/>
                <a:cs typeface="Arial" pitchFamily="34" charset="0"/>
              </a:rPr>
              <a:t>Fait personnel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ectangle 31"/>
          <p:cNvSpPr>
            <a:spLocks noChangeArrowheads="1"/>
          </p:cNvSpPr>
          <p:nvPr/>
        </p:nvSpPr>
        <p:spPr bwMode="auto">
          <a:xfrm>
            <a:off x="2755234" y="788115"/>
            <a:ext cx="15645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D9D9D9"/>
                </a:solidFill>
                <a:effectLst/>
                <a:latin typeface="Century Gothic" pitchFamily="34" charset="0"/>
                <a:cs typeface="Arial" pitchFamily="34" charset="0"/>
              </a:rPr>
              <a:t>Fait des choses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ctangle 31"/>
          <p:cNvSpPr>
            <a:spLocks noChangeArrowheads="1"/>
          </p:cNvSpPr>
          <p:nvPr/>
        </p:nvSpPr>
        <p:spPr bwMode="auto">
          <a:xfrm>
            <a:off x="4592572" y="788114"/>
            <a:ext cx="11557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D9D9D9"/>
                </a:solidFill>
                <a:effectLst/>
                <a:latin typeface="Century Gothic" pitchFamily="34" charset="0"/>
                <a:cs typeface="Arial" pitchFamily="34" charset="0"/>
              </a:rPr>
              <a:t>Fait d’autrui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Connecteur droit avec flèche 113"/>
          <p:cNvCxnSpPr/>
          <p:nvPr/>
        </p:nvCxnSpPr>
        <p:spPr>
          <a:xfrm>
            <a:off x="1855440" y="1035298"/>
            <a:ext cx="1706911" cy="8220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avec flèche 119"/>
          <p:cNvCxnSpPr>
            <a:stCxn id="28" idx="3"/>
          </p:cNvCxnSpPr>
          <p:nvPr/>
        </p:nvCxnSpPr>
        <p:spPr>
          <a:xfrm flipH="1">
            <a:off x="3703639" y="1102520"/>
            <a:ext cx="1206499" cy="754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avec flèche 232"/>
          <p:cNvCxnSpPr/>
          <p:nvPr/>
        </p:nvCxnSpPr>
        <p:spPr>
          <a:xfrm>
            <a:off x="3630085" y="1102520"/>
            <a:ext cx="0" cy="799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ctangle 31"/>
          <p:cNvSpPr>
            <a:spLocks noChangeArrowheads="1"/>
          </p:cNvSpPr>
          <p:nvPr/>
        </p:nvSpPr>
        <p:spPr bwMode="auto">
          <a:xfrm>
            <a:off x="9496864" y="2161305"/>
            <a:ext cx="13865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D9D9D9"/>
                </a:solidFill>
                <a:effectLst/>
                <a:latin typeface="Century Gothic" pitchFamily="34" charset="0"/>
                <a:cs typeface="Arial" pitchFamily="34" charset="0"/>
              </a:rPr>
              <a:t>A la personne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Rectangle 31"/>
          <p:cNvSpPr>
            <a:spLocks noChangeArrowheads="1"/>
          </p:cNvSpPr>
          <p:nvPr/>
        </p:nvSpPr>
        <p:spPr bwMode="auto">
          <a:xfrm>
            <a:off x="9496864" y="1686892"/>
            <a:ext cx="9794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D9D9D9"/>
                </a:solidFill>
                <a:effectLst/>
                <a:latin typeface="Century Gothic" pitchFamily="34" charset="0"/>
                <a:cs typeface="Arial" pitchFamily="34" charset="0"/>
              </a:rPr>
              <a:t>Aux biens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5" name="Connecteur droit avec flèche 234"/>
          <p:cNvCxnSpPr/>
          <p:nvPr/>
        </p:nvCxnSpPr>
        <p:spPr>
          <a:xfrm flipV="1">
            <a:off x="8640763" y="1857376"/>
            <a:ext cx="856101" cy="2039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avec flèche 238"/>
          <p:cNvCxnSpPr/>
          <p:nvPr/>
        </p:nvCxnSpPr>
        <p:spPr>
          <a:xfrm>
            <a:off x="8640763" y="2061372"/>
            <a:ext cx="856101" cy="200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9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963" y="329233"/>
            <a:ext cx="8892074" cy="61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963" y="326178"/>
            <a:ext cx="8892074" cy="620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536" y="0"/>
            <a:ext cx="9221591" cy="677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993371"/>
            <a:ext cx="4488873" cy="570668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fr-FR" sz="2800" dirty="0">
                <a:latin typeface="Corbel" panose="020B0503020204020204" pitchFamily="34" charset="0"/>
                <a:ea typeface="Times New Roman" panose="02020603050405020304" pitchFamily="18" charset="0"/>
              </a:rPr>
              <a:t>Une élève participe à une séance de natation.</a:t>
            </a:r>
          </a:p>
          <a:p>
            <a:pPr>
              <a:spcAft>
                <a:spcPts val="0"/>
              </a:spcAft>
            </a:pPr>
            <a:r>
              <a:rPr lang="fr-FR" sz="2800" dirty="0">
                <a:latin typeface="Corbel" panose="020B0503020204020204" pitchFamily="34" charset="0"/>
                <a:ea typeface="Times New Roman" panose="02020603050405020304" pitchFamily="18" charset="0"/>
              </a:rPr>
              <a:t>Elle est accompagnée par son AESH qui l’attend dans le bassin.</a:t>
            </a:r>
          </a:p>
          <a:p>
            <a:pPr>
              <a:spcAft>
                <a:spcPts val="0"/>
              </a:spcAft>
            </a:pPr>
            <a:r>
              <a:rPr lang="fr-FR" sz="2800" dirty="0">
                <a:latin typeface="Corbel" panose="020B0503020204020204" pitchFamily="34" charset="0"/>
                <a:ea typeface="Times New Roman" panose="02020603050405020304" pitchFamily="18" charset="0"/>
              </a:rPr>
              <a:t>L’AESH constate qu’au fond de l’eau plusieurs morceaux de carrelage où va évoluer l’élève sont brisés. </a:t>
            </a:r>
          </a:p>
          <a:p>
            <a:pPr>
              <a:spcAft>
                <a:spcPts val="0"/>
              </a:spcAft>
            </a:pPr>
            <a:r>
              <a:rPr lang="fr-FR" sz="2800" dirty="0">
                <a:latin typeface="Corbel" panose="020B0503020204020204" pitchFamily="34" charset="0"/>
                <a:ea typeface="Times New Roman" panose="02020603050405020304" pitchFamily="18" charset="0"/>
              </a:rPr>
              <a:t>Au cours de la séance l’élève se blesse au pied.</a:t>
            </a:r>
            <a:endParaRPr lang="fr-FR" sz="2800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650" r="7650"/>
          <a:stretch>
            <a:fillRect/>
          </a:stretch>
        </p:blipFill>
        <p:spPr>
          <a:xfrm>
            <a:off x="5723515" y="1423084"/>
            <a:ext cx="4883524" cy="38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28313" y="1595437"/>
            <a:ext cx="3652025" cy="38115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</a:rPr>
              <a:t>Un élève handicapé joue avec des camardes sur le toboggan de la cour de récréation. </a:t>
            </a:r>
          </a:p>
          <a:p>
            <a:pPr>
              <a:lnSpc>
                <a:spcPct val="120000"/>
              </a:lnSpc>
            </a:pP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</a:rPr>
              <a:t>L’AESH le surveille à distance.</a:t>
            </a:r>
          </a:p>
          <a:p>
            <a:pPr>
              <a:lnSpc>
                <a:spcPct val="120000"/>
              </a:lnSpc>
            </a:pP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</a:rPr>
              <a:t>L’élève tombe du toboggan et se blesse. </a:t>
            </a:r>
          </a:p>
          <a:p>
            <a:endParaRPr lang="fr-FR" dirty="0"/>
          </a:p>
        </p:txBody>
      </p:sp>
      <p:pic>
        <p:nvPicPr>
          <p:cNvPr id="5" name="Picture 2" descr="La cour de récré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03" y="1595437"/>
            <a:ext cx="4895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8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8640" y="2057400"/>
            <a:ext cx="4223385" cy="3811588"/>
          </a:xfrm>
        </p:spPr>
        <p:txBody>
          <a:bodyPr/>
          <a:lstStyle/>
          <a:p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</a:rPr>
              <a:t>Un élève en trouble du comportement agresse un de ses camarades pendant que </a:t>
            </a:r>
            <a:r>
              <a:rPr lang="fr-FR" sz="3200" smtClean="0">
                <a:latin typeface="Corbel" panose="020B0503020204020204" pitchFamily="34" charset="0"/>
                <a:ea typeface="Times New Roman" panose="02020603050405020304" pitchFamily="18" charset="0"/>
              </a:rPr>
              <a:t>l’AESH est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</a:rPr>
              <a:t>parti 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</a:rPr>
              <a:t>répondre au téléphone.</a:t>
            </a:r>
          </a:p>
          <a:p>
            <a:endParaRPr lang="fr-FR" dirty="0"/>
          </a:p>
        </p:txBody>
      </p:sp>
      <p:pic>
        <p:nvPicPr>
          <p:cNvPr id="5" name="il_fi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1783688"/>
            <a:ext cx="52673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8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</a:rPr>
              <a:t>Un élève très malvoyant trébuche sur le trottoir après être descendu du taxi qui venait de le déposer à proximité de l’école. </a:t>
            </a:r>
          </a:p>
          <a:p>
            <a:endParaRPr lang="fr-FR" dirty="0"/>
          </a:p>
        </p:txBody>
      </p:sp>
      <p:pic>
        <p:nvPicPr>
          <p:cNvPr id="5" name="Picture 2" descr="DSC007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147" y="1604962"/>
            <a:ext cx="48672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2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ondeur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9525" cap="rnd">
          <a:solidFill>
            <a:srgbClr val="000000"/>
          </a:solidFill>
          <a:prstDash val="solid"/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355</Words>
  <Application>Microsoft Office PowerPoint</Application>
  <PresentationFormat>Personnalisé</PresentationFormat>
  <Paragraphs>140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Profondeur</vt:lpstr>
      <vt:lpstr>  LA RESPONSABILITE JURIDIQUE     DES ACCOMPAGNANTS DES ELEVES EN SITUATION DE HANDICAP (AESH)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assist-drh</dc:creator>
  <cp:lastModifiedBy>Arnaud</cp:lastModifiedBy>
  <cp:revision>34</cp:revision>
  <cp:lastPrinted>2017-01-17T15:56:59Z</cp:lastPrinted>
  <dcterms:created xsi:type="dcterms:W3CDTF">2017-01-11T13:46:27Z</dcterms:created>
  <dcterms:modified xsi:type="dcterms:W3CDTF">2017-01-17T22:22:25Z</dcterms:modified>
</cp:coreProperties>
</file>